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310" r:id="rId2"/>
    <p:sldId id="289" r:id="rId3"/>
    <p:sldId id="298" r:id="rId4"/>
    <p:sldId id="297" r:id="rId5"/>
    <p:sldId id="302" r:id="rId6"/>
    <p:sldId id="309" r:id="rId7"/>
    <p:sldId id="295" r:id="rId8"/>
    <p:sldId id="299" r:id="rId9"/>
    <p:sldId id="305" r:id="rId10"/>
    <p:sldId id="306" r:id="rId11"/>
    <p:sldId id="307" r:id="rId12"/>
    <p:sldId id="319" r:id="rId13"/>
    <p:sldId id="300" r:id="rId14"/>
    <p:sldId id="308" r:id="rId15"/>
    <p:sldId id="301" r:id="rId16"/>
    <p:sldId id="320" r:id="rId17"/>
    <p:sldId id="31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9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4" autoAdjust="0"/>
    <p:restoredTop sz="87558" autoAdjust="0"/>
  </p:normalViewPr>
  <p:slideViewPr>
    <p:cSldViewPr snapToGrid="0">
      <p:cViewPr varScale="1">
        <p:scale>
          <a:sx n="66" d="100"/>
          <a:sy n="66" d="100"/>
        </p:scale>
        <p:origin x="6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A2DF5B-EFE8-42D1-AEDA-F10257391B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9ED4D8C-32E2-4721-9955-335C0B60A9CC}">
      <dgm:prSet/>
      <dgm:spPr/>
      <dgm:t>
        <a:bodyPr/>
        <a:lstStyle/>
        <a:p>
          <a:pPr rtl="0"/>
          <a:r>
            <a:rPr lang="en-US" smtClean="0"/>
            <a:t>Flink Programming Model</a:t>
          </a:r>
          <a:endParaRPr lang="zh-CN"/>
        </a:p>
      </dgm:t>
    </dgm:pt>
    <dgm:pt modelId="{6AC724F4-5BC0-41EF-87D0-454C5D1F6151}" type="parTrans" cxnId="{58257F74-7508-494F-BF1E-6F638708F543}">
      <dgm:prSet/>
      <dgm:spPr/>
      <dgm:t>
        <a:bodyPr/>
        <a:lstStyle/>
        <a:p>
          <a:endParaRPr lang="zh-CN" altLang="en-US"/>
        </a:p>
      </dgm:t>
    </dgm:pt>
    <dgm:pt modelId="{A5D43B77-078D-47CD-BFAD-0043938464C6}" type="sibTrans" cxnId="{58257F74-7508-494F-BF1E-6F638708F543}">
      <dgm:prSet/>
      <dgm:spPr/>
      <dgm:t>
        <a:bodyPr/>
        <a:lstStyle/>
        <a:p>
          <a:endParaRPr lang="zh-CN" altLang="en-US"/>
        </a:p>
      </dgm:t>
    </dgm:pt>
    <dgm:pt modelId="{CC2DAFB1-3BB1-41AB-BE81-0EB68379E10B}">
      <dgm:prSet/>
      <dgm:spPr/>
      <dgm:t>
        <a:bodyPr/>
        <a:lstStyle/>
        <a:p>
          <a:pPr rtl="0"/>
          <a:r>
            <a:rPr lang="en-US" smtClean="0"/>
            <a:t>Flink Distributed Runtime Environment</a:t>
          </a:r>
          <a:endParaRPr lang="zh-CN"/>
        </a:p>
      </dgm:t>
    </dgm:pt>
    <dgm:pt modelId="{243E00AC-DD45-4C11-B753-0437D3C6025F}" type="parTrans" cxnId="{72EE7561-99EB-41E2-823F-4794444DC654}">
      <dgm:prSet/>
      <dgm:spPr/>
      <dgm:t>
        <a:bodyPr/>
        <a:lstStyle/>
        <a:p>
          <a:endParaRPr lang="zh-CN" altLang="en-US"/>
        </a:p>
      </dgm:t>
    </dgm:pt>
    <dgm:pt modelId="{56BF9E12-EB33-41F9-A3EE-1124C93791AB}" type="sibTrans" cxnId="{72EE7561-99EB-41E2-823F-4794444DC654}">
      <dgm:prSet/>
      <dgm:spPr/>
      <dgm:t>
        <a:bodyPr/>
        <a:lstStyle/>
        <a:p>
          <a:endParaRPr lang="zh-CN" altLang="en-US"/>
        </a:p>
      </dgm:t>
    </dgm:pt>
    <dgm:pt modelId="{6A1B2787-9EE8-431B-95F3-F13C8D86A6D8}">
      <dgm:prSet/>
      <dgm:spPr/>
      <dgm:t>
        <a:bodyPr/>
        <a:lstStyle/>
        <a:p>
          <a:pPr rtl="0"/>
          <a:r>
            <a:rPr lang="en-US" smtClean="0"/>
            <a:t>Flink watermarks</a:t>
          </a:r>
          <a:endParaRPr lang="zh-CN"/>
        </a:p>
      </dgm:t>
    </dgm:pt>
    <dgm:pt modelId="{975A6B46-71E9-4B5F-A02D-29819C70BC26}" type="parTrans" cxnId="{341C3D74-6B60-41EC-9C5C-014FCCC8F235}">
      <dgm:prSet/>
      <dgm:spPr/>
      <dgm:t>
        <a:bodyPr/>
        <a:lstStyle/>
        <a:p>
          <a:endParaRPr lang="zh-CN" altLang="en-US"/>
        </a:p>
      </dgm:t>
    </dgm:pt>
    <dgm:pt modelId="{ABE9BA8E-A30C-4193-8FD5-32CAF821BBD5}" type="sibTrans" cxnId="{341C3D74-6B60-41EC-9C5C-014FCCC8F235}">
      <dgm:prSet/>
      <dgm:spPr/>
      <dgm:t>
        <a:bodyPr/>
        <a:lstStyle/>
        <a:p>
          <a:endParaRPr lang="zh-CN" altLang="en-US"/>
        </a:p>
      </dgm:t>
    </dgm:pt>
    <dgm:pt modelId="{B024950D-83D2-482F-BA33-6555CA44EC43}">
      <dgm:prSet/>
      <dgm:spPr/>
      <dgm:t>
        <a:bodyPr/>
        <a:lstStyle/>
        <a:p>
          <a:pPr rtl="0"/>
          <a:r>
            <a:rPr lang="en-US" smtClean="0"/>
            <a:t>Flink triggers</a:t>
          </a:r>
          <a:endParaRPr lang="zh-CN"/>
        </a:p>
      </dgm:t>
    </dgm:pt>
    <dgm:pt modelId="{F6FBA972-BE8D-4FAE-AA9E-43A1004A044B}" type="parTrans" cxnId="{798E6BB8-6B67-46B6-9DA9-3FBBB628B8C3}">
      <dgm:prSet/>
      <dgm:spPr/>
      <dgm:t>
        <a:bodyPr/>
        <a:lstStyle/>
        <a:p>
          <a:endParaRPr lang="zh-CN" altLang="en-US"/>
        </a:p>
      </dgm:t>
    </dgm:pt>
    <dgm:pt modelId="{78B24EA4-12C7-4947-B996-B7255E773A5B}" type="sibTrans" cxnId="{798E6BB8-6B67-46B6-9DA9-3FBBB628B8C3}">
      <dgm:prSet/>
      <dgm:spPr/>
      <dgm:t>
        <a:bodyPr/>
        <a:lstStyle/>
        <a:p>
          <a:endParaRPr lang="zh-CN" altLang="en-US"/>
        </a:p>
      </dgm:t>
    </dgm:pt>
    <dgm:pt modelId="{A4A3F875-2B2E-4613-9DF6-E04519C0587C}">
      <dgm:prSet/>
      <dgm:spPr/>
      <dgm:t>
        <a:bodyPr/>
        <a:lstStyle/>
        <a:p>
          <a:pPr rtl="0"/>
          <a:r>
            <a:rPr lang="en-US" smtClean="0"/>
            <a:t>Flink states &amp; fault tolerance</a:t>
          </a:r>
          <a:endParaRPr lang="zh-CN"/>
        </a:p>
      </dgm:t>
    </dgm:pt>
    <dgm:pt modelId="{45A7660B-FC13-4C08-8844-6BC2FFF9BC55}" type="parTrans" cxnId="{C8024D9A-DDB0-4C54-A58D-421CC0E38582}">
      <dgm:prSet/>
      <dgm:spPr/>
      <dgm:t>
        <a:bodyPr/>
        <a:lstStyle/>
        <a:p>
          <a:endParaRPr lang="zh-CN" altLang="en-US"/>
        </a:p>
      </dgm:t>
    </dgm:pt>
    <dgm:pt modelId="{990EAFC6-9378-4799-B6F8-46CAC55652A5}" type="sibTrans" cxnId="{C8024D9A-DDB0-4C54-A58D-421CC0E38582}">
      <dgm:prSet/>
      <dgm:spPr/>
      <dgm:t>
        <a:bodyPr/>
        <a:lstStyle/>
        <a:p>
          <a:endParaRPr lang="zh-CN" altLang="en-US"/>
        </a:p>
      </dgm:t>
    </dgm:pt>
    <dgm:pt modelId="{929DA58D-EC58-4A0E-A0DD-7F9A867BFAA9}">
      <dgm:prSet/>
      <dgm:spPr/>
      <dgm:t>
        <a:bodyPr/>
        <a:lstStyle/>
        <a:p>
          <a:pPr rtl="0"/>
          <a:r>
            <a:rPr lang="en-US" smtClean="0"/>
            <a:t>Anatomy of a Flink Program</a:t>
          </a:r>
          <a:endParaRPr lang="zh-CN"/>
        </a:p>
      </dgm:t>
    </dgm:pt>
    <dgm:pt modelId="{AD56EE5C-5D9D-42ED-889E-240F3916AD8C}" type="parTrans" cxnId="{22773684-BA3E-4047-B857-410F094D4C0F}">
      <dgm:prSet/>
      <dgm:spPr/>
      <dgm:t>
        <a:bodyPr/>
        <a:lstStyle/>
        <a:p>
          <a:endParaRPr lang="zh-CN" altLang="en-US"/>
        </a:p>
      </dgm:t>
    </dgm:pt>
    <dgm:pt modelId="{F9A0EF86-8624-4B17-8667-E7CBC04E1FBE}" type="sibTrans" cxnId="{22773684-BA3E-4047-B857-410F094D4C0F}">
      <dgm:prSet/>
      <dgm:spPr/>
      <dgm:t>
        <a:bodyPr/>
        <a:lstStyle/>
        <a:p>
          <a:endParaRPr lang="zh-CN" altLang="en-US"/>
        </a:p>
      </dgm:t>
    </dgm:pt>
    <dgm:pt modelId="{DDC73950-68C5-432F-8211-1401F8CA9530}">
      <dgm:prSet/>
      <dgm:spPr/>
      <dgm:t>
        <a:bodyPr/>
        <a:lstStyle/>
        <a:p>
          <a:pPr rtl="0"/>
          <a:r>
            <a:rPr lang="en-US" smtClean="0"/>
            <a:t>Flink hello world analysis</a:t>
          </a:r>
          <a:endParaRPr lang="zh-CN"/>
        </a:p>
      </dgm:t>
    </dgm:pt>
    <dgm:pt modelId="{0ABA4D1E-A478-42BD-91FB-FCB2C74FC15C}" type="parTrans" cxnId="{632958E6-15CD-4AA0-8BD9-8A956D635226}">
      <dgm:prSet/>
      <dgm:spPr/>
      <dgm:t>
        <a:bodyPr/>
        <a:lstStyle/>
        <a:p>
          <a:endParaRPr lang="zh-CN" altLang="en-US"/>
        </a:p>
      </dgm:t>
    </dgm:pt>
    <dgm:pt modelId="{18DD1BE1-DE5E-4EA4-BB78-D3204A926847}" type="sibTrans" cxnId="{632958E6-15CD-4AA0-8BD9-8A956D635226}">
      <dgm:prSet/>
      <dgm:spPr/>
      <dgm:t>
        <a:bodyPr/>
        <a:lstStyle/>
        <a:p>
          <a:endParaRPr lang="zh-CN" altLang="en-US"/>
        </a:p>
      </dgm:t>
    </dgm:pt>
    <dgm:pt modelId="{7BD7826E-F646-4EAC-969B-C80B59FD7F3C}">
      <dgm:prSet/>
      <dgm:spPr/>
      <dgm:t>
        <a:bodyPr/>
        <a:lstStyle/>
        <a:p>
          <a:pPr rtl="0"/>
          <a:r>
            <a:rPr lang="en-US" altLang="zh-CN" smtClean="0"/>
            <a:t>Flink </a:t>
          </a:r>
          <a:r>
            <a:rPr lang="en-US" b="0" i="0" smtClean="0"/>
            <a:t>Evictors</a:t>
          </a:r>
          <a:endParaRPr lang="zh-CN"/>
        </a:p>
      </dgm:t>
    </dgm:pt>
    <dgm:pt modelId="{6C6DEC99-ECF5-4031-9381-A8E34FC361C6}" type="parTrans" cxnId="{F1B40D65-0490-4484-A600-FB1B7D32AFA1}">
      <dgm:prSet/>
      <dgm:spPr/>
      <dgm:t>
        <a:bodyPr/>
        <a:lstStyle/>
        <a:p>
          <a:endParaRPr lang="zh-CN" altLang="en-US"/>
        </a:p>
      </dgm:t>
    </dgm:pt>
    <dgm:pt modelId="{80325ED8-6BE0-44F1-A3B0-A3D6AF84D7E5}" type="sibTrans" cxnId="{F1B40D65-0490-4484-A600-FB1B7D32AFA1}">
      <dgm:prSet/>
      <dgm:spPr/>
      <dgm:t>
        <a:bodyPr/>
        <a:lstStyle/>
        <a:p>
          <a:endParaRPr lang="zh-CN" altLang="en-US"/>
        </a:p>
      </dgm:t>
    </dgm:pt>
    <dgm:pt modelId="{5FBFF741-8D46-4ACC-BE38-CB3E5AA59333}">
      <dgm:prSet/>
      <dgm:spPr/>
      <dgm:t>
        <a:bodyPr/>
        <a:lstStyle/>
        <a:p>
          <a:pPr rtl="0"/>
          <a:r>
            <a:rPr lang="en-US" altLang="zh-CN" smtClean="0"/>
            <a:t>Flink </a:t>
          </a:r>
          <a:r>
            <a:rPr lang="en-US" b="0" i="0" smtClean="0"/>
            <a:t>Allowed Lateness</a:t>
          </a:r>
          <a:endParaRPr lang="zh-CN"/>
        </a:p>
      </dgm:t>
    </dgm:pt>
    <dgm:pt modelId="{91B2271A-EE42-46FC-8A88-F590AFB2FB0E}" type="parTrans" cxnId="{096AFDC1-E3E4-44AB-995C-AD2B4865CC3E}">
      <dgm:prSet/>
      <dgm:spPr/>
      <dgm:t>
        <a:bodyPr/>
        <a:lstStyle/>
        <a:p>
          <a:endParaRPr lang="zh-CN" altLang="en-US"/>
        </a:p>
      </dgm:t>
    </dgm:pt>
    <dgm:pt modelId="{D12D7296-A9D3-4B3F-B18D-C9889F380618}" type="sibTrans" cxnId="{096AFDC1-E3E4-44AB-995C-AD2B4865CC3E}">
      <dgm:prSet/>
      <dgm:spPr/>
      <dgm:t>
        <a:bodyPr/>
        <a:lstStyle/>
        <a:p>
          <a:endParaRPr lang="zh-CN" altLang="en-US"/>
        </a:p>
      </dgm:t>
    </dgm:pt>
    <dgm:pt modelId="{2A651AE0-07D1-493A-A44D-7C3AD8C96A38}" type="pres">
      <dgm:prSet presAssocID="{43A2DF5B-EFE8-42D1-AEDA-F10257391B5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7F72585-0CBE-4F85-84B7-9E0409C4AD0E}" type="pres">
      <dgm:prSet presAssocID="{59ED4D8C-32E2-4721-9955-335C0B60A9CC}" presName="parentText" presStyleLbl="node1" presStyleIdx="0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B4B571-277E-4A49-95E3-64E0051231D9}" type="pres">
      <dgm:prSet presAssocID="{A5D43B77-078D-47CD-BFAD-0043938464C6}" presName="spacer" presStyleCnt="0"/>
      <dgm:spPr/>
    </dgm:pt>
    <dgm:pt modelId="{F5F07576-7BEC-44CF-82EA-B2AE687C3A16}" type="pres">
      <dgm:prSet presAssocID="{CC2DAFB1-3BB1-41AB-BE81-0EB68379E10B}" presName="parentText" presStyleLbl="node1" presStyleIdx="1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211AEC-084F-464F-9DF7-5B781031A3FD}" type="pres">
      <dgm:prSet presAssocID="{56BF9E12-EB33-41F9-A3EE-1124C93791AB}" presName="spacer" presStyleCnt="0"/>
      <dgm:spPr/>
    </dgm:pt>
    <dgm:pt modelId="{4D427312-4D10-4F91-9FFB-DC559FF19C09}" type="pres">
      <dgm:prSet presAssocID="{6A1B2787-9EE8-431B-95F3-F13C8D86A6D8}" presName="parentText" presStyleLbl="node1" presStyleIdx="2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4F2C59-EAD7-4B9D-BCB1-BE27408A25D5}" type="pres">
      <dgm:prSet presAssocID="{ABE9BA8E-A30C-4193-8FD5-32CAF821BBD5}" presName="spacer" presStyleCnt="0"/>
      <dgm:spPr/>
    </dgm:pt>
    <dgm:pt modelId="{BA600071-DC0B-4897-ABEB-11D79B299A68}" type="pres">
      <dgm:prSet presAssocID="{B024950D-83D2-482F-BA33-6555CA44EC43}" presName="parentText" presStyleLbl="node1" presStyleIdx="3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683F4F-F916-48FE-BB43-4E37E1EEE8F2}" type="pres">
      <dgm:prSet presAssocID="{78B24EA4-12C7-4947-B996-B7255E773A5B}" presName="spacer" presStyleCnt="0"/>
      <dgm:spPr/>
    </dgm:pt>
    <dgm:pt modelId="{312224F5-22B3-4B7D-9F23-0B618DAE8A8C}" type="pres">
      <dgm:prSet presAssocID="{7BD7826E-F646-4EAC-969B-C80B59FD7F3C}" presName="parentText" presStyleLbl="node1" presStyleIdx="4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7BF93E-D4E8-4865-8DA7-4C7C5C35BA66}" type="pres">
      <dgm:prSet presAssocID="{80325ED8-6BE0-44F1-A3B0-A3D6AF84D7E5}" presName="spacer" presStyleCnt="0"/>
      <dgm:spPr/>
    </dgm:pt>
    <dgm:pt modelId="{14EB6531-ECF0-467F-8BF9-E991226C9AD5}" type="pres">
      <dgm:prSet presAssocID="{5FBFF741-8D46-4ACC-BE38-CB3E5AA59333}" presName="parentText" presStyleLbl="node1" presStyleIdx="5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243774-2FBB-4B7D-8B61-725DA2B4A16A}" type="pres">
      <dgm:prSet presAssocID="{D12D7296-A9D3-4B3F-B18D-C9889F380618}" presName="spacer" presStyleCnt="0"/>
      <dgm:spPr/>
    </dgm:pt>
    <dgm:pt modelId="{D689EC0F-3418-4149-B58C-6629300572DF}" type="pres">
      <dgm:prSet presAssocID="{A4A3F875-2B2E-4613-9DF6-E04519C0587C}" presName="parentText" presStyleLbl="node1" presStyleIdx="6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C19EC2-4B32-4244-A36A-716217785FCB}" type="pres">
      <dgm:prSet presAssocID="{990EAFC6-9378-4799-B6F8-46CAC55652A5}" presName="spacer" presStyleCnt="0"/>
      <dgm:spPr/>
    </dgm:pt>
    <dgm:pt modelId="{6F95E14D-2025-4398-B851-8591937175DF}" type="pres">
      <dgm:prSet presAssocID="{929DA58D-EC58-4A0E-A0DD-7F9A867BFAA9}" presName="parentText" presStyleLbl="node1" presStyleIdx="7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77494E-1C4F-4F28-9060-F6D602DB02DF}" type="pres">
      <dgm:prSet presAssocID="{F9A0EF86-8624-4B17-8667-E7CBC04E1FBE}" presName="spacer" presStyleCnt="0"/>
      <dgm:spPr/>
    </dgm:pt>
    <dgm:pt modelId="{AD578BD5-28CA-4703-ACC2-2FE617C5A159}" type="pres">
      <dgm:prSet presAssocID="{DDC73950-68C5-432F-8211-1401F8CA9530}" presName="parentText" presStyleLbl="node1" presStyleIdx="8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5EC7F77-587C-4EBB-9A90-2E92461855D0}" type="presOf" srcId="{DDC73950-68C5-432F-8211-1401F8CA9530}" destId="{AD578BD5-28CA-4703-ACC2-2FE617C5A159}" srcOrd="0" destOrd="0" presId="urn:microsoft.com/office/officeart/2005/8/layout/vList2"/>
    <dgm:cxn modelId="{983A111D-5C39-4BF2-8F73-CB506D69159D}" type="presOf" srcId="{59ED4D8C-32E2-4721-9955-335C0B60A9CC}" destId="{87F72585-0CBE-4F85-84B7-9E0409C4AD0E}" srcOrd="0" destOrd="0" presId="urn:microsoft.com/office/officeart/2005/8/layout/vList2"/>
    <dgm:cxn modelId="{798E6BB8-6B67-46B6-9DA9-3FBBB628B8C3}" srcId="{43A2DF5B-EFE8-42D1-AEDA-F10257391B59}" destId="{B024950D-83D2-482F-BA33-6555CA44EC43}" srcOrd="3" destOrd="0" parTransId="{F6FBA972-BE8D-4FAE-AA9E-43A1004A044B}" sibTransId="{78B24EA4-12C7-4947-B996-B7255E773A5B}"/>
    <dgm:cxn modelId="{57F7E730-7107-4AAF-93CE-F4C30598C7C6}" type="presOf" srcId="{6A1B2787-9EE8-431B-95F3-F13C8D86A6D8}" destId="{4D427312-4D10-4F91-9FFB-DC559FF19C09}" srcOrd="0" destOrd="0" presId="urn:microsoft.com/office/officeart/2005/8/layout/vList2"/>
    <dgm:cxn modelId="{22773684-BA3E-4047-B857-410F094D4C0F}" srcId="{43A2DF5B-EFE8-42D1-AEDA-F10257391B59}" destId="{929DA58D-EC58-4A0E-A0DD-7F9A867BFAA9}" srcOrd="7" destOrd="0" parTransId="{AD56EE5C-5D9D-42ED-889E-240F3916AD8C}" sibTransId="{F9A0EF86-8624-4B17-8667-E7CBC04E1FBE}"/>
    <dgm:cxn modelId="{BAA79974-A87C-41BA-98AC-4707EAD7F5F1}" type="presOf" srcId="{A4A3F875-2B2E-4613-9DF6-E04519C0587C}" destId="{D689EC0F-3418-4149-B58C-6629300572DF}" srcOrd="0" destOrd="0" presId="urn:microsoft.com/office/officeart/2005/8/layout/vList2"/>
    <dgm:cxn modelId="{890468EE-DA6E-4861-9E8E-6B363EA8EC54}" type="presOf" srcId="{7BD7826E-F646-4EAC-969B-C80B59FD7F3C}" destId="{312224F5-22B3-4B7D-9F23-0B618DAE8A8C}" srcOrd="0" destOrd="0" presId="urn:microsoft.com/office/officeart/2005/8/layout/vList2"/>
    <dgm:cxn modelId="{632958E6-15CD-4AA0-8BD9-8A956D635226}" srcId="{43A2DF5B-EFE8-42D1-AEDA-F10257391B59}" destId="{DDC73950-68C5-432F-8211-1401F8CA9530}" srcOrd="8" destOrd="0" parTransId="{0ABA4D1E-A478-42BD-91FB-FCB2C74FC15C}" sibTransId="{18DD1BE1-DE5E-4EA4-BB78-D3204A926847}"/>
    <dgm:cxn modelId="{F1B40D65-0490-4484-A600-FB1B7D32AFA1}" srcId="{43A2DF5B-EFE8-42D1-AEDA-F10257391B59}" destId="{7BD7826E-F646-4EAC-969B-C80B59FD7F3C}" srcOrd="4" destOrd="0" parTransId="{6C6DEC99-ECF5-4031-9381-A8E34FC361C6}" sibTransId="{80325ED8-6BE0-44F1-A3B0-A3D6AF84D7E5}"/>
    <dgm:cxn modelId="{22E9D084-AF8D-48E6-9CE9-2B49BA49D018}" type="presOf" srcId="{B024950D-83D2-482F-BA33-6555CA44EC43}" destId="{BA600071-DC0B-4897-ABEB-11D79B299A68}" srcOrd="0" destOrd="0" presId="urn:microsoft.com/office/officeart/2005/8/layout/vList2"/>
    <dgm:cxn modelId="{72EE7561-99EB-41E2-823F-4794444DC654}" srcId="{43A2DF5B-EFE8-42D1-AEDA-F10257391B59}" destId="{CC2DAFB1-3BB1-41AB-BE81-0EB68379E10B}" srcOrd="1" destOrd="0" parTransId="{243E00AC-DD45-4C11-B753-0437D3C6025F}" sibTransId="{56BF9E12-EB33-41F9-A3EE-1124C93791AB}"/>
    <dgm:cxn modelId="{1A8B19A4-1DC0-41F5-AD57-2D4A791480E5}" type="presOf" srcId="{43A2DF5B-EFE8-42D1-AEDA-F10257391B59}" destId="{2A651AE0-07D1-493A-A44D-7C3AD8C96A38}" srcOrd="0" destOrd="0" presId="urn:microsoft.com/office/officeart/2005/8/layout/vList2"/>
    <dgm:cxn modelId="{341C3D74-6B60-41EC-9C5C-014FCCC8F235}" srcId="{43A2DF5B-EFE8-42D1-AEDA-F10257391B59}" destId="{6A1B2787-9EE8-431B-95F3-F13C8D86A6D8}" srcOrd="2" destOrd="0" parTransId="{975A6B46-71E9-4B5F-A02D-29819C70BC26}" sibTransId="{ABE9BA8E-A30C-4193-8FD5-32CAF821BBD5}"/>
    <dgm:cxn modelId="{530FB60E-7654-454B-A679-414555B292B5}" type="presOf" srcId="{5FBFF741-8D46-4ACC-BE38-CB3E5AA59333}" destId="{14EB6531-ECF0-467F-8BF9-E991226C9AD5}" srcOrd="0" destOrd="0" presId="urn:microsoft.com/office/officeart/2005/8/layout/vList2"/>
    <dgm:cxn modelId="{8D405C3D-6646-4DB7-A948-A42EBDC77380}" type="presOf" srcId="{929DA58D-EC58-4A0E-A0DD-7F9A867BFAA9}" destId="{6F95E14D-2025-4398-B851-8591937175DF}" srcOrd="0" destOrd="0" presId="urn:microsoft.com/office/officeart/2005/8/layout/vList2"/>
    <dgm:cxn modelId="{58257F74-7508-494F-BF1E-6F638708F543}" srcId="{43A2DF5B-EFE8-42D1-AEDA-F10257391B59}" destId="{59ED4D8C-32E2-4721-9955-335C0B60A9CC}" srcOrd="0" destOrd="0" parTransId="{6AC724F4-5BC0-41EF-87D0-454C5D1F6151}" sibTransId="{A5D43B77-078D-47CD-BFAD-0043938464C6}"/>
    <dgm:cxn modelId="{096AFDC1-E3E4-44AB-995C-AD2B4865CC3E}" srcId="{43A2DF5B-EFE8-42D1-AEDA-F10257391B59}" destId="{5FBFF741-8D46-4ACC-BE38-CB3E5AA59333}" srcOrd="5" destOrd="0" parTransId="{91B2271A-EE42-46FC-8A88-F590AFB2FB0E}" sibTransId="{D12D7296-A9D3-4B3F-B18D-C9889F380618}"/>
    <dgm:cxn modelId="{0A7D6FBA-383D-494C-B6DF-E5B9B0E7CBFD}" type="presOf" srcId="{CC2DAFB1-3BB1-41AB-BE81-0EB68379E10B}" destId="{F5F07576-7BEC-44CF-82EA-B2AE687C3A16}" srcOrd="0" destOrd="0" presId="urn:microsoft.com/office/officeart/2005/8/layout/vList2"/>
    <dgm:cxn modelId="{C8024D9A-DDB0-4C54-A58D-421CC0E38582}" srcId="{43A2DF5B-EFE8-42D1-AEDA-F10257391B59}" destId="{A4A3F875-2B2E-4613-9DF6-E04519C0587C}" srcOrd="6" destOrd="0" parTransId="{45A7660B-FC13-4C08-8844-6BC2FFF9BC55}" sibTransId="{990EAFC6-9378-4799-B6F8-46CAC55652A5}"/>
    <dgm:cxn modelId="{8D0F1BF2-EB02-4F7A-97EE-2A6E72E4840A}" type="presParOf" srcId="{2A651AE0-07D1-493A-A44D-7C3AD8C96A38}" destId="{87F72585-0CBE-4F85-84B7-9E0409C4AD0E}" srcOrd="0" destOrd="0" presId="urn:microsoft.com/office/officeart/2005/8/layout/vList2"/>
    <dgm:cxn modelId="{B9E15E02-85F3-4CA0-88AE-D409B74F5F75}" type="presParOf" srcId="{2A651AE0-07D1-493A-A44D-7C3AD8C96A38}" destId="{9CB4B571-277E-4A49-95E3-64E0051231D9}" srcOrd="1" destOrd="0" presId="urn:microsoft.com/office/officeart/2005/8/layout/vList2"/>
    <dgm:cxn modelId="{90E6CE9A-0F16-4089-B2CE-679808670880}" type="presParOf" srcId="{2A651AE0-07D1-493A-A44D-7C3AD8C96A38}" destId="{F5F07576-7BEC-44CF-82EA-B2AE687C3A16}" srcOrd="2" destOrd="0" presId="urn:microsoft.com/office/officeart/2005/8/layout/vList2"/>
    <dgm:cxn modelId="{DB31A1B6-C9C2-4303-9BC9-E68AEF4BABF5}" type="presParOf" srcId="{2A651AE0-07D1-493A-A44D-7C3AD8C96A38}" destId="{79211AEC-084F-464F-9DF7-5B781031A3FD}" srcOrd="3" destOrd="0" presId="urn:microsoft.com/office/officeart/2005/8/layout/vList2"/>
    <dgm:cxn modelId="{CFA0DA4A-F02D-4207-AAED-EBE8FB178898}" type="presParOf" srcId="{2A651AE0-07D1-493A-A44D-7C3AD8C96A38}" destId="{4D427312-4D10-4F91-9FFB-DC559FF19C09}" srcOrd="4" destOrd="0" presId="urn:microsoft.com/office/officeart/2005/8/layout/vList2"/>
    <dgm:cxn modelId="{F968EA3C-B641-4E8E-BE4C-32601AB61F62}" type="presParOf" srcId="{2A651AE0-07D1-493A-A44D-7C3AD8C96A38}" destId="{7A4F2C59-EAD7-4B9D-BCB1-BE27408A25D5}" srcOrd="5" destOrd="0" presId="urn:microsoft.com/office/officeart/2005/8/layout/vList2"/>
    <dgm:cxn modelId="{A1DB932D-B60C-47DC-B802-11A2EA286D4D}" type="presParOf" srcId="{2A651AE0-07D1-493A-A44D-7C3AD8C96A38}" destId="{BA600071-DC0B-4897-ABEB-11D79B299A68}" srcOrd="6" destOrd="0" presId="urn:microsoft.com/office/officeart/2005/8/layout/vList2"/>
    <dgm:cxn modelId="{7C403084-ECFC-49DE-948F-169CDB75DC5A}" type="presParOf" srcId="{2A651AE0-07D1-493A-A44D-7C3AD8C96A38}" destId="{74683F4F-F916-48FE-BB43-4E37E1EEE8F2}" srcOrd="7" destOrd="0" presId="urn:microsoft.com/office/officeart/2005/8/layout/vList2"/>
    <dgm:cxn modelId="{DB241DCE-4076-4CF6-9503-29F98A15F6CF}" type="presParOf" srcId="{2A651AE0-07D1-493A-A44D-7C3AD8C96A38}" destId="{312224F5-22B3-4B7D-9F23-0B618DAE8A8C}" srcOrd="8" destOrd="0" presId="urn:microsoft.com/office/officeart/2005/8/layout/vList2"/>
    <dgm:cxn modelId="{8B61B11D-30AF-4BAD-A02C-BC9B0C31A9C5}" type="presParOf" srcId="{2A651AE0-07D1-493A-A44D-7C3AD8C96A38}" destId="{B07BF93E-D4E8-4865-8DA7-4C7C5C35BA66}" srcOrd="9" destOrd="0" presId="urn:microsoft.com/office/officeart/2005/8/layout/vList2"/>
    <dgm:cxn modelId="{6B6CF1B2-84B9-4CE2-931E-0892B4B69EDD}" type="presParOf" srcId="{2A651AE0-07D1-493A-A44D-7C3AD8C96A38}" destId="{14EB6531-ECF0-467F-8BF9-E991226C9AD5}" srcOrd="10" destOrd="0" presId="urn:microsoft.com/office/officeart/2005/8/layout/vList2"/>
    <dgm:cxn modelId="{1E267C12-D921-4332-9593-105A3110E205}" type="presParOf" srcId="{2A651AE0-07D1-493A-A44D-7C3AD8C96A38}" destId="{34243774-2FBB-4B7D-8B61-725DA2B4A16A}" srcOrd="11" destOrd="0" presId="urn:microsoft.com/office/officeart/2005/8/layout/vList2"/>
    <dgm:cxn modelId="{639169BA-5642-4294-B7B9-C26469BAEF24}" type="presParOf" srcId="{2A651AE0-07D1-493A-A44D-7C3AD8C96A38}" destId="{D689EC0F-3418-4149-B58C-6629300572DF}" srcOrd="12" destOrd="0" presId="urn:microsoft.com/office/officeart/2005/8/layout/vList2"/>
    <dgm:cxn modelId="{AB9AB64C-9579-4651-B82D-B3BAF5C5312B}" type="presParOf" srcId="{2A651AE0-07D1-493A-A44D-7C3AD8C96A38}" destId="{BEC19EC2-4B32-4244-A36A-716217785FCB}" srcOrd="13" destOrd="0" presId="urn:microsoft.com/office/officeart/2005/8/layout/vList2"/>
    <dgm:cxn modelId="{2C3EF752-F425-4EAE-B38C-CD69229274E8}" type="presParOf" srcId="{2A651AE0-07D1-493A-A44D-7C3AD8C96A38}" destId="{6F95E14D-2025-4398-B851-8591937175DF}" srcOrd="14" destOrd="0" presId="urn:microsoft.com/office/officeart/2005/8/layout/vList2"/>
    <dgm:cxn modelId="{A08B2486-21DC-40C2-8868-D1ADC00EBD8C}" type="presParOf" srcId="{2A651AE0-07D1-493A-A44D-7C3AD8C96A38}" destId="{8977494E-1C4F-4F28-9060-F6D602DB02DF}" srcOrd="15" destOrd="0" presId="urn:microsoft.com/office/officeart/2005/8/layout/vList2"/>
    <dgm:cxn modelId="{34B4C2FC-83A0-42D2-AAFC-DB40BABC829D}" type="presParOf" srcId="{2A651AE0-07D1-493A-A44D-7C3AD8C96A38}" destId="{AD578BD5-28CA-4703-ACC2-2FE617C5A159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47844-F97D-4395-8E96-F8FDB720ED91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A616E-4262-4C03-89DD-0AADBF07A5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183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A616E-4262-4C03-89DD-0AADBF07A59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433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A616E-4262-4C03-89DD-0AADBF07A59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49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A616E-4262-4C03-89DD-0AADBF07A59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89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A616E-4262-4C03-89DD-0AADBF07A59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381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A616E-4262-4C03-89DD-0AADBF07A59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709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A616E-4262-4C03-89DD-0AADBF07A59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576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A616E-4262-4C03-89DD-0AADBF07A59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276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A616E-4262-4C03-89DD-0AADBF07A59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631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A616E-4262-4C03-89DD-0AADBF07A59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532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A616E-4262-4C03-89DD-0AADBF07A59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9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允许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共享有以下两点好处：</a:t>
            </a:r>
          </a:p>
          <a:p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Flink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集群所需的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 slots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数与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中最高的并行度一致。也就是说我们不需要再去计算一个程序总共会起多少个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了。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更容易获得更充分的资源利用。如果没有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共享，那么非密集型操作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source/flatmap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就会占用同密集型操作 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keyAggregation/sink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一样多的资源。如果有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共享，将基线的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个并行度增加到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个，能充分利用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资源，同时保证每个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TaskManager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能平均分配到重的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subtasks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A616E-4262-4C03-89DD-0AADBF07A59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153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Watermark tells operators that no elements with a timestamp older or equal</a:t>
            </a:r>
            <a:r>
              <a:rPr lang="en-US" altLang="zh-CN" sz="1200" i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the watermark timestamp should arrive at the operator</a:t>
            </a:r>
          </a:p>
          <a:p>
            <a:r>
              <a:rPr lang="zh-CN" altLang="en-US" sz="12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它高数</a:t>
            </a:r>
            <a:r>
              <a:rPr lang="en-US" altLang="zh-CN" sz="12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operators</a:t>
            </a:r>
            <a:r>
              <a:rPr lang="zh-CN" altLang="en-US" sz="12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应该到达这个</a:t>
            </a:r>
            <a:r>
              <a:rPr lang="en-US" altLang="zh-CN" sz="12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opterator</a:t>
            </a:r>
            <a:r>
              <a:rPr lang="zh-CN" altLang="en-US" sz="12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zh-CN" altLang="en-US" sz="12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的时间戳没有老于或者等于这个</a:t>
            </a:r>
            <a:r>
              <a:rPr lang="en-US" altLang="zh-CN" sz="12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watermark</a:t>
            </a:r>
            <a:r>
              <a:rPr lang="zh-CN" altLang="en-US" sz="12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的时间戳</a:t>
            </a:r>
            <a:endParaRPr lang="en-US" altLang="zh-CN" sz="1200" i="1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i="1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A616E-4262-4C03-89DD-0AADBF07A59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109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A616E-4262-4C03-89DD-0AADBF07A59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40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A616E-4262-4C03-89DD-0AADBF07A59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745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A616E-4262-4C03-89DD-0AADBF07A59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831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 pre-implemented evictors apply their logic before the window function</a:t>
            </a:r>
          </a:p>
          <a:p>
            <a:endParaRPr lang="en-US" altLang="zh-CN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CountEvictor: keeps up to a user-specified number of elements from the window and discards the remaining ones from the beginning of the window buffer.</a:t>
            </a:r>
          </a:p>
          <a:p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DeltaEvictor: takes a DeltaFunction and a threshold, computes the delta between the last element in the window buffer and each of the remaining ones, and removes the ones with a delta greater or equal to the threshold.</a:t>
            </a:r>
          </a:p>
          <a:p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TimeEvictor: takes as argument an interval in milliseconds and for a given window, it finds the maximum timestamp max_tsamong its elements and removes all the elements with timestamps smaller than max_ts - interval.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A616E-4262-4C03-89DD-0AADBF07A59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877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rverica.com/blo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i.apache.org/projects/flink/flink-docs-release-1.7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90726" y="1788884"/>
            <a:ext cx="8750074" cy="2971801"/>
          </a:xfrm>
        </p:spPr>
        <p:txBody>
          <a:bodyPr/>
          <a:lstStyle/>
          <a:p>
            <a:r>
              <a:rPr lang="en-US" altLang="zh-CN" smtClean="0"/>
              <a:t>Understand flink concepts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61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533401"/>
            <a:ext cx="8534400" cy="787400"/>
          </a:xfrm>
        </p:spPr>
        <p:txBody>
          <a:bodyPr>
            <a:normAutofit/>
          </a:bodyPr>
          <a:lstStyle/>
          <a:p>
            <a:r>
              <a:rPr lang="en-US" altLang="zh-CN" smtClean="0"/>
              <a:t>Flink Evictors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01800"/>
            <a:ext cx="8534400" cy="426296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mtClean="0"/>
              <a:t>Evictors</a:t>
            </a:r>
          </a:p>
          <a:p>
            <a:pPr lvl="1"/>
            <a:r>
              <a:rPr lang="en-US" altLang="zh-CN"/>
              <a:t>optional </a:t>
            </a:r>
            <a:endParaRPr lang="en-US" altLang="zh-CN" smtClean="0"/>
          </a:p>
          <a:p>
            <a:pPr lvl="1"/>
            <a:r>
              <a:rPr lang="en-US" altLang="zh-CN"/>
              <a:t>remove </a:t>
            </a:r>
            <a:r>
              <a:rPr lang="en-US" altLang="zh-CN" smtClean="0"/>
              <a:t>elements</a:t>
            </a:r>
            <a:endParaRPr lang="en-US" altLang="zh-CN"/>
          </a:p>
          <a:p>
            <a:pPr lvl="2"/>
            <a:r>
              <a:rPr lang="en-US" altLang="zh-CN" i="1"/>
              <a:t>after</a:t>
            </a:r>
            <a:r>
              <a:rPr lang="en-US" altLang="zh-CN"/>
              <a:t> the trigger fires </a:t>
            </a:r>
            <a:endParaRPr lang="en-US" altLang="zh-CN" smtClean="0"/>
          </a:p>
          <a:p>
            <a:pPr lvl="2"/>
            <a:r>
              <a:rPr lang="en-US" altLang="zh-CN" i="1"/>
              <a:t>before and/or after</a:t>
            </a:r>
            <a:r>
              <a:rPr lang="en-US" altLang="zh-CN"/>
              <a:t> the window function is </a:t>
            </a:r>
            <a:r>
              <a:rPr lang="en-US" altLang="zh-CN" smtClean="0"/>
              <a:t>applied</a:t>
            </a:r>
          </a:p>
          <a:p>
            <a:r>
              <a:rPr lang="en-US" altLang="zh-CN"/>
              <a:t>Evictor </a:t>
            </a:r>
            <a:r>
              <a:rPr lang="en-US" altLang="zh-CN" smtClean="0"/>
              <a:t>interface</a:t>
            </a:r>
          </a:p>
          <a:p>
            <a:pPr lvl="1"/>
            <a:r>
              <a:rPr lang="en-US" altLang="zh-CN"/>
              <a:t>evictBefore</a:t>
            </a:r>
            <a:r>
              <a:rPr lang="en-US" altLang="zh-CN" smtClean="0"/>
              <a:t>()</a:t>
            </a:r>
          </a:p>
          <a:p>
            <a:pPr lvl="1"/>
            <a:r>
              <a:rPr lang="en-US" altLang="zh-CN"/>
              <a:t>evictAfter</a:t>
            </a:r>
            <a:r>
              <a:rPr lang="en-US" altLang="zh-CN" smtClean="0"/>
              <a:t>()</a:t>
            </a:r>
          </a:p>
          <a:p>
            <a:r>
              <a:rPr lang="en-US" altLang="zh-CN" smtClean="0"/>
              <a:t>pre-implemented</a:t>
            </a:r>
          </a:p>
          <a:p>
            <a:pPr lvl="1"/>
            <a:r>
              <a:rPr lang="en-US" altLang="zh-CN" smtClean="0"/>
              <a:t>CountEvictor</a:t>
            </a:r>
          </a:p>
          <a:p>
            <a:pPr lvl="1"/>
            <a:r>
              <a:rPr lang="en-US" altLang="zh-CN" smtClean="0"/>
              <a:t>DeltaEvictor</a:t>
            </a:r>
          </a:p>
          <a:p>
            <a:pPr lvl="1"/>
            <a:r>
              <a:rPr lang="en-US" altLang="zh-CN" smtClean="0"/>
              <a:t>TimeEvictor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862" y="1701800"/>
            <a:ext cx="7524750" cy="4667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862" y="1320801"/>
            <a:ext cx="8001000" cy="5210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862" y="1944687"/>
            <a:ext cx="89249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533401"/>
            <a:ext cx="8534400" cy="787400"/>
          </a:xfrm>
        </p:spPr>
        <p:txBody>
          <a:bodyPr>
            <a:normAutofit/>
          </a:bodyPr>
          <a:lstStyle/>
          <a:p>
            <a:r>
              <a:rPr lang="en-US" altLang="zh-CN" smtClean="0"/>
              <a:t>Flink </a:t>
            </a:r>
            <a:r>
              <a:rPr lang="en-US" altLang="zh-CN"/>
              <a:t>Allowed </a:t>
            </a:r>
            <a:r>
              <a:rPr lang="en-US" altLang="zh-CN" smtClean="0"/>
              <a:t>Lateness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01800"/>
            <a:ext cx="8534400" cy="4262967"/>
          </a:xfrm>
        </p:spPr>
        <p:txBody>
          <a:bodyPr/>
          <a:lstStyle/>
          <a:p>
            <a:r>
              <a:rPr lang="en-US" altLang="zh-CN" i="1"/>
              <a:t>event-time</a:t>
            </a:r>
            <a:r>
              <a:rPr lang="en-US" altLang="zh-CN"/>
              <a:t> </a:t>
            </a:r>
            <a:r>
              <a:rPr lang="en-US" altLang="zh-CN" smtClean="0"/>
              <a:t>windowing</a:t>
            </a:r>
          </a:p>
          <a:p>
            <a:r>
              <a:rPr lang="en-US" altLang="zh-CN" smtClean="0"/>
              <a:t>late </a:t>
            </a:r>
            <a:r>
              <a:rPr lang="en-US" altLang="zh-CN"/>
              <a:t>elements </a:t>
            </a:r>
            <a:r>
              <a:rPr lang="en-US" altLang="zh-CN" smtClean="0"/>
              <a:t>(default allowedLateness(0))</a:t>
            </a:r>
          </a:p>
          <a:p>
            <a:r>
              <a:rPr lang="en-US" altLang="zh-CN"/>
              <a:t>EventTimeTrigger</a:t>
            </a:r>
          </a:p>
          <a:p>
            <a:r>
              <a:rPr lang="en-US" altLang="zh-CN"/>
              <a:t>Flink keeps the state of windows until their allowed lateness </a:t>
            </a:r>
            <a:r>
              <a:rPr lang="en-US" altLang="zh-CN" smtClean="0"/>
              <a:t>expires</a:t>
            </a:r>
          </a:p>
          <a:p>
            <a:r>
              <a:rPr lang="en-US" altLang="zh-CN"/>
              <a:t>sideOutputLateData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841" y="1509940"/>
            <a:ext cx="73818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5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533401"/>
            <a:ext cx="8534400" cy="787400"/>
          </a:xfrm>
        </p:spPr>
        <p:txBody>
          <a:bodyPr>
            <a:normAutofit/>
          </a:bodyPr>
          <a:lstStyle/>
          <a:p>
            <a:r>
              <a:rPr lang="en-US" altLang="zh-CN" smtClean="0"/>
              <a:t>Flink </a:t>
            </a:r>
            <a:r>
              <a:rPr lang="en-US" altLang="zh-CN"/>
              <a:t>State &amp; Fault </a:t>
            </a:r>
            <a:r>
              <a:rPr lang="en-US" altLang="zh-CN" smtClean="0"/>
              <a:t>Tolerance</a:t>
            </a:r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473910"/>
              </p:ext>
            </p:extLst>
          </p:nvPr>
        </p:nvGraphicFramePr>
        <p:xfrm>
          <a:off x="2492375" y="2403475"/>
          <a:ext cx="4456113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包装程序外壳对象" showAsIcon="1" r:id="rId4" imgW="4455360" imgH="711360" progId="Package">
                  <p:embed/>
                </p:oleObj>
              </mc:Choice>
              <mc:Fallback>
                <p:oleObj name="包装程序外壳对象" showAsIcon="1" r:id="rId4" imgW="445536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92375" y="2403475"/>
                        <a:ext cx="4456113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415828"/>
              </p:ext>
            </p:extLst>
          </p:nvPr>
        </p:nvGraphicFramePr>
        <p:xfrm>
          <a:off x="3945731" y="3841749"/>
          <a:ext cx="15494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包装程序外壳对象" showAsIcon="1" r:id="rId6" imgW="1548720" imgH="711360" progId="Package">
                  <p:embed/>
                </p:oleObj>
              </mc:Choice>
              <mc:Fallback>
                <p:oleObj name="包装程序外壳对象" showAsIcon="1" r:id="rId6" imgW="154872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45731" y="3841749"/>
                        <a:ext cx="15494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747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533401"/>
            <a:ext cx="8534400" cy="787400"/>
          </a:xfrm>
        </p:spPr>
        <p:txBody>
          <a:bodyPr>
            <a:normAutofit/>
          </a:bodyPr>
          <a:lstStyle/>
          <a:p>
            <a:r>
              <a:rPr lang="en-US" altLang="zh-CN" smtClean="0"/>
              <a:t>Anatomy of a Flink Program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01800"/>
            <a:ext cx="8534400" cy="4262967"/>
          </a:xfrm>
        </p:spPr>
        <p:txBody>
          <a:bodyPr/>
          <a:lstStyle/>
          <a:p>
            <a:r>
              <a:rPr lang="en-US" altLang="zh-CN"/>
              <a:t>DataSet and DataStream</a:t>
            </a:r>
          </a:p>
          <a:p>
            <a:r>
              <a:rPr lang="en-US" altLang="zh-CN"/>
              <a:t>Anatomy of a Flink </a:t>
            </a:r>
            <a:r>
              <a:rPr lang="en-US" altLang="zh-CN" smtClean="0"/>
              <a:t>Program</a:t>
            </a:r>
          </a:p>
          <a:p>
            <a:pPr lvl="1"/>
            <a:r>
              <a:rPr lang="en-US" altLang="zh-CN" smtClean="0"/>
              <a:t>1.Obtain </a:t>
            </a:r>
            <a:r>
              <a:rPr lang="en-US" altLang="zh-CN"/>
              <a:t>an execution </a:t>
            </a:r>
            <a:r>
              <a:rPr lang="en-US" altLang="zh-CN" smtClean="0"/>
              <a:t>environment</a:t>
            </a:r>
            <a:endParaRPr lang="en-US" altLang="zh-CN"/>
          </a:p>
          <a:p>
            <a:pPr lvl="1"/>
            <a:r>
              <a:rPr lang="en-US" altLang="zh-CN" smtClean="0"/>
              <a:t>2.Load/create </a:t>
            </a:r>
            <a:r>
              <a:rPr lang="en-US" altLang="zh-CN"/>
              <a:t>the </a:t>
            </a:r>
            <a:r>
              <a:rPr lang="en-US" altLang="zh-CN" smtClean="0"/>
              <a:t>initial/source data</a:t>
            </a:r>
            <a:endParaRPr lang="en-US" altLang="zh-CN"/>
          </a:p>
          <a:p>
            <a:pPr lvl="1"/>
            <a:r>
              <a:rPr lang="en-US" altLang="zh-CN" smtClean="0"/>
              <a:t>3.Specify </a:t>
            </a:r>
            <a:r>
              <a:rPr lang="en-US" altLang="zh-CN"/>
              <a:t>transformations on this </a:t>
            </a:r>
            <a:r>
              <a:rPr lang="en-US" altLang="zh-CN" smtClean="0"/>
              <a:t>data</a:t>
            </a:r>
            <a:endParaRPr lang="en-US" altLang="zh-CN"/>
          </a:p>
          <a:p>
            <a:pPr lvl="1"/>
            <a:r>
              <a:rPr lang="en-US" altLang="zh-CN" smtClean="0"/>
              <a:t>4.Specify </a:t>
            </a:r>
            <a:r>
              <a:rPr lang="en-US" altLang="zh-CN"/>
              <a:t>where to put the results of your </a:t>
            </a:r>
            <a:r>
              <a:rPr lang="en-US" altLang="zh-CN" smtClean="0"/>
              <a:t>computations</a:t>
            </a:r>
            <a:endParaRPr lang="en-US" altLang="zh-CN"/>
          </a:p>
          <a:p>
            <a:pPr lvl="1"/>
            <a:r>
              <a:rPr lang="en-US" altLang="zh-CN" smtClean="0"/>
              <a:t>5.Trigger </a:t>
            </a:r>
            <a:r>
              <a:rPr lang="en-US" altLang="zh-CN"/>
              <a:t>the program </a:t>
            </a:r>
            <a:r>
              <a:rPr lang="en-US" altLang="zh-CN" smtClean="0"/>
              <a:t>execution</a:t>
            </a:r>
          </a:p>
          <a:p>
            <a:r>
              <a:rPr lang="en-US" altLang="zh-CN"/>
              <a:t>Lazy Evaluation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218" y="1701800"/>
            <a:ext cx="56578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0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533401"/>
            <a:ext cx="8534400" cy="787400"/>
          </a:xfrm>
        </p:spPr>
        <p:txBody>
          <a:bodyPr>
            <a:normAutofit/>
          </a:bodyPr>
          <a:lstStyle/>
          <a:p>
            <a:r>
              <a:rPr lang="en-US" altLang="zh-CN"/>
              <a:t>Flink hello world </a:t>
            </a:r>
            <a:r>
              <a:rPr lang="en-US" altLang="zh-CN" smtClean="0"/>
              <a:t>analysis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673225"/>
            <a:ext cx="8382000" cy="1809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2" y="3835399"/>
            <a:ext cx="8382000" cy="2085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37" y="1238250"/>
            <a:ext cx="8743950" cy="5619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437" y="1238250"/>
            <a:ext cx="8743950" cy="5619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2025650"/>
            <a:ext cx="97155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9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533401"/>
            <a:ext cx="8534400" cy="787400"/>
          </a:xfrm>
        </p:spPr>
        <p:txBody>
          <a:bodyPr>
            <a:normAutofit/>
          </a:bodyPr>
          <a:lstStyle/>
          <a:p>
            <a:r>
              <a:rPr lang="en-US" altLang="zh-CN" smtClean="0"/>
              <a:t>Flink training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01800"/>
            <a:ext cx="8534400" cy="4262967"/>
          </a:xfrm>
        </p:spPr>
        <p:txBody>
          <a:bodyPr/>
          <a:lstStyle/>
          <a:p>
            <a:r>
              <a:rPr lang="en-US" altLang="zh-CN"/>
              <a:t>Stateful (Connected Streams, Stateful Transformations)</a:t>
            </a:r>
          </a:p>
          <a:p>
            <a:r>
              <a:rPr lang="en-US" altLang="zh-CN"/>
              <a:t>Windowed Analytics(Event Time and </a:t>
            </a:r>
            <a:r>
              <a:rPr lang="en-US" altLang="zh-CN" smtClean="0"/>
              <a:t>Watermarks,Windows</a:t>
            </a:r>
            <a:r>
              <a:rPr lang="en-US" altLang="zh-CN"/>
              <a:t>)</a:t>
            </a:r>
          </a:p>
          <a:p>
            <a:r>
              <a:rPr lang="en-US" altLang="zh-CN"/>
              <a:t>Event-time </a:t>
            </a:r>
            <a:r>
              <a:rPr lang="en-US" altLang="zh-CN" smtClean="0"/>
              <a:t>Timers(ProcessFunction,Side </a:t>
            </a:r>
            <a:r>
              <a:rPr lang="en-US" altLang="zh-CN"/>
              <a:t>Outputs</a:t>
            </a:r>
            <a:r>
              <a:rPr lang="en-US" altLang="zh-CN" smtClean="0"/>
              <a:t>)</a:t>
            </a:r>
          </a:p>
          <a:p>
            <a:r>
              <a:rPr lang="en-US" altLang="zh-CN" smtClean="0"/>
              <a:t>SQL Client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50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533401"/>
            <a:ext cx="8534400" cy="787400"/>
          </a:xfrm>
        </p:spPr>
        <p:txBody>
          <a:bodyPr>
            <a:normAutofit/>
          </a:bodyPr>
          <a:lstStyle/>
          <a:p>
            <a:r>
              <a:rPr lang="en-US" altLang="zh-CN" smtClean="0"/>
              <a:t>Links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01800"/>
            <a:ext cx="8534400" cy="4262967"/>
          </a:xfrm>
        </p:spPr>
        <p:txBody>
          <a:bodyPr/>
          <a:lstStyle/>
          <a:p>
            <a:r>
              <a:rPr lang="en-US" altLang="zh-CN">
                <a:hlinkClick r:id="rId3"/>
              </a:rPr>
              <a:t>https://</a:t>
            </a:r>
            <a:r>
              <a:rPr lang="en-US" altLang="zh-CN" smtClean="0">
                <a:hlinkClick r:id="rId3"/>
              </a:rPr>
              <a:t>www.ververica.com/blog</a:t>
            </a:r>
            <a:endParaRPr lang="en-US" altLang="zh-CN" smtClean="0"/>
          </a:p>
          <a:p>
            <a:r>
              <a:rPr lang="en-US" altLang="zh-CN">
                <a:hlinkClick r:id="rId4"/>
              </a:rPr>
              <a:t>https://</a:t>
            </a:r>
            <a:r>
              <a:rPr lang="en-US" altLang="zh-CN" smtClean="0">
                <a:hlinkClick r:id="rId4"/>
              </a:rPr>
              <a:t>ci.apache.org/projects/flink/flink-docs-release-1.7</a:t>
            </a:r>
            <a:endParaRPr lang="en-US" altLang="zh-CN" smtClean="0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63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401355" y="2585960"/>
            <a:ext cx="1594531" cy="1507067"/>
          </a:xfrm>
        </p:spPr>
        <p:txBody>
          <a:bodyPr/>
          <a:lstStyle/>
          <a:p>
            <a:r>
              <a:rPr lang="en-US" altLang="zh-CN" smtClean="0"/>
              <a:t>END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03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533401"/>
            <a:ext cx="8534400" cy="787400"/>
          </a:xfrm>
        </p:spPr>
        <p:txBody>
          <a:bodyPr>
            <a:normAutofit/>
          </a:bodyPr>
          <a:lstStyle/>
          <a:p>
            <a:r>
              <a:rPr lang="en-US" altLang="zh-CN" smtClean="0"/>
              <a:t>Flink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9793698"/>
              </p:ext>
            </p:extLst>
          </p:nvPr>
        </p:nvGraphicFramePr>
        <p:xfrm>
          <a:off x="684212" y="1701800"/>
          <a:ext cx="8534400" cy="4262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041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533401"/>
            <a:ext cx="8534400" cy="787400"/>
          </a:xfrm>
        </p:spPr>
        <p:txBody>
          <a:bodyPr>
            <a:normAutofit/>
          </a:bodyPr>
          <a:lstStyle/>
          <a:p>
            <a:r>
              <a:rPr lang="en-US" altLang="zh-CN"/>
              <a:t>Flink Programming </a:t>
            </a:r>
            <a:r>
              <a:rPr lang="en-US" altLang="zh-CN" smtClean="0"/>
              <a:t>Model</a:t>
            </a:r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988059"/>
              </p:ext>
            </p:extLst>
          </p:nvPr>
        </p:nvGraphicFramePr>
        <p:xfrm>
          <a:off x="3459955" y="3051175"/>
          <a:ext cx="2982913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包装程序外壳对象" showAsIcon="1" r:id="rId4" imgW="2982960" imgH="711360" progId="Package">
                  <p:embed/>
                </p:oleObj>
              </mc:Choice>
              <mc:Fallback>
                <p:oleObj name="包装程序外壳对象" showAsIcon="1" r:id="rId4" imgW="298296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59955" y="3051175"/>
                        <a:ext cx="2982913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494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533401"/>
            <a:ext cx="8534400" cy="787400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Flink Distributed Runtime </a:t>
            </a:r>
            <a:r>
              <a:rPr lang="en-US" altLang="zh-CN" smtClean="0"/>
              <a:t>Environment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01800"/>
            <a:ext cx="8534400" cy="426296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/>
              <a:t>Tasks and Operator </a:t>
            </a:r>
            <a:r>
              <a:rPr lang="en-US" altLang="zh-CN" smtClean="0"/>
              <a:t>Chains</a:t>
            </a:r>
          </a:p>
          <a:p>
            <a:pPr lvl="1"/>
            <a:r>
              <a:rPr lang="en-US" altLang="zh-CN"/>
              <a:t>Tasks=chains operator subtasks </a:t>
            </a:r>
            <a:r>
              <a:rPr lang="en-US" altLang="zh-CN" smtClean="0"/>
              <a:t>together</a:t>
            </a:r>
          </a:p>
          <a:p>
            <a:r>
              <a:rPr lang="en-US" altLang="zh-CN"/>
              <a:t>Job Managers, Task Managers, </a:t>
            </a:r>
            <a:r>
              <a:rPr lang="en-US" altLang="zh-CN" smtClean="0"/>
              <a:t>Clients</a:t>
            </a:r>
          </a:p>
          <a:p>
            <a:pPr lvl="1"/>
            <a:r>
              <a:rPr lang="en-US" altLang="zh-CN" smtClean="0"/>
              <a:t>JobManagers</a:t>
            </a:r>
            <a:r>
              <a:rPr lang="zh-CN" altLang="en-US" smtClean="0"/>
              <a:t>：</a:t>
            </a:r>
            <a:r>
              <a:rPr lang="en-US" altLang="zh-CN"/>
              <a:t> coordinate the distributed execution</a:t>
            </a:r>
            <a:endParaRPr lang="en-US" altLang="zh-CN" smtClean="0"/>
          </a:p>
          <a:p>
            <a:pPr lvl="2"/>
            <a:r>
              <a:rPr lang="en-US" altLang="zh-CN"/>
              <a:t>schedule </a:t>
            </a:r>
            <a:r>
              <a:rPr lang="en-US" altLang="zh-CN" smtClean="0"/>
              <a:t>tasks </a:t>
            </a:r>
          </a:p>
          <a:p>
            <a:pPr lvl="2"/>
            <a:r>
              <a:rPr lang="en-US" altLang="zh-CN" smtClean="0"/>
              <a:t>coordinate checkpoints</a:t>
            </a:r>
          </a:p>
          <a:p>
            <a:pPr lvl="2"/>
            <a:r>
              <a:rPr lang="en-US" altLang="zh-CN" smtClean="0"/>
              <a:t>coordinate </a:t>
            </a:r>
            <a:r>
              <a:rPr lang="en-US" altLang="zh-CN"/>
              <a:t>recovery on failures</a:t>
            </a:r>
            <a:endParaRPr lang="en-US" altLang="zh-CN" smtClean="0"/>
          </a:p>
          <a:p>
            <a:pPr lvl="1"/>
            <a:r>
              <a:rPr lang="en-US" altLang="zh-CN" smtClean="0"/>
              <a:t>TaskManagers</a:t>
            </a:r>
            <a:r>
              <a:rPr lang="zh-CN" altLang="en-US" smtClean="0"/>
              <a:t>：</a:t>
            </a:r>
            <a:r>
              <a:rPr lang="en-US" altLang="zh-CN"/>
              <a:t> execute the </a:t>
            </a:r>
            <a:r>
              <a:rPr lang="en-US" altLang="zh-CN" i="1" smtClean="0"/>
              <a:t>tasks </a:t>
            </a:r>
            <a:r>
              <a:rPr lang="en-US" altLang="zh-CN"/>
              <a:t>of a </a:t>
            </a:r>
            <a:r>
              <a:rPr lang="en-US" altLang="zh-CN" smtClean="0"/>
              <a:t>dataflow</a:t>
            </a:r>
          </a:p>
          <a:p>
            <a:pPr lvl="2"/>
            <a:r>
              <a:rPr lang="en-US" altLang="zh-CN"/>
              <a:t>buffer </a:t>
            </a:r>
          </a:p>
          <a:p>
            <a:pPr lvl="2"/>
            <a:r>
              <a:rPr lang="en-US" altLang="zh-CN"/>
              <a:t>exchange the data </a:t>
            </a:r>
            <a:r>
              <a:rPr lang="en-US" altLang="zh-CN" i="1"/>
              <a:t>streams</a:t>
            </a:r>
            <a:endParaRPr lang="en-US" altLang="zh-CN" smtClean="0"/>
          </a:p>
          <a:p>
            <a:pPr lvl="1"/>
            <a:r>
              <a:rPr lang="en-US" altLang="zh-CN" smtClean="0"/>
              <a:t>Clients</a:t>
            </a:r>
          </a:p>
          <a:p>
            <a:pPr lvl="2"/>
            <a:r>
              <a:rPr lang="en-US" altLang="zh-CN" smtClean="0"/>
              <a:t>Is not </a:t>
            </a:r>
            <a:r>
              <a:rPr lang="en-US" altLang="zh-CN"/>
              <a:t>part of the runtime and program </a:t>
            </a:r>
            <a:r>
              <a:rPr lang="en-US" altLang="zh-CN" smtClean="0"/>
              <a:t>execution</a:t>
            </a:r>
          </a:p>
          <a:p>
            <a:pPr lvl="2"/>
            <a:r>
              <a:rPr lang="en-US" altLang="zh-CN"/>
              <a:t>is used to prepare and send a dataflow to the JobManager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257" y="1701800"/>
            <a:ext cx="6505575" cy="4552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2" y="1611312"/>
            <a:ext cx="65436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533401"/>
            <a:ext cx="8534400" cy="787400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Flink Distributed Runtime </a:t>
            </a:r>
            <a:r>
              <a:rPr lang="en-US" altLang="zh-CN" smtClean="0"/>
              <a:t>Environment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01800"/>
            <a:ext cx="8534400" cy="4262967"/>
          </a:xfrm>
        </p:spPr>
        <p:txBody>
          <a:bodyPr>
            <a:normAutofit/>
          </a:bodyPr>
          <a:lstStyle/>
          <a:p>
            <a:r>
              <a:rPr lang="en-US" altLang="zh-CN"/>
              <a:t>Task Slots and </a:t>
            </a:r>
            <a:r>
              <a:rPr lang="en-US" altLang="zh-CN" smtClean="0"/>
              <a:t>Resources</a:t>
            </a:r>
          </a:p>
          <a:p>
            <a:pPr lvl="1"/>
            <a:r>
              <a:rPr lang="en-US" altLang="zh-CN" smtClean="0"/>
              <a:t>TaskManager = </a:t>
            </a:r>
            <a:r>
              <a:rPr lang="en-US" altLang="zh-CN" i="1"/>
              <a:t>JVM </a:t>
            </a:r>
            <a:r>
              <a:rPr lang="en-US" altLang="zh-CN" i="1" smtClean="0"/>
              <a:t>process = </a:t>
            </a:r>
            <a:r>
              <a:rPr lang="en-US" altLang="zh-CN"/>
              <a:t>execute </a:t>
            </a:r>
            <a:r>
              <a:rPr lang="en-US" altLang="zh-CN" smtClean="0"/>
              <a:t>subtasks </a:t>
            </a:r>
            <a:r>
              <a:rPr lang="en-US" altLang="zh-CN"/>
              <a:t>in separate </a:t>
            </a:r>
            <a:r>
              <a:rPr lang="en-US" altLang="zh-CN" smtClean="0"/>
              <a:t>threads</a:t>
            </a:r>
          </a:p>
          <a:p>
            <a:pPr lvl="1"/>
            <a:r>
              <a:rPr lang="en-US" altLang="zh-CN"/>
              <a:t>To control how many tasks a TaskManager </a:t>
            </a:r>
            <a:r>
              <a:rPr lang="en-US" altLang="zh-CN" smtClean="0"/>
              <a:t>accepts -&gt; taks slot</a:t>
            </a:r>
          </a:p>
          <a:p>
            <a:pPr lvl="1"/>
            <a:r>
              <a:rPr lang="en-US" altLang="zh-CN" i="1"/>
              <a:t>slot </a:t>
            </a:r>
            <a:r>
              <a:rPr lang="en-US" altLang="zh-CN" i="1" smtClean="0"/>
              <a:t>sharing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977" y="1295402"/>
            <a:ext cx="6496050" cy="2276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977" y="3571877"/>
            <a:ext cx="64960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4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533401"/>
            <a:ext cx="8534400" cy="787400"/>
          </a:xfrm>
        </p:spPr>
        <p:txBody>
          <a:bodyPr>
            <a:normAutofit/>
          </a:bodyPr>
          <a:lstStyle/>
          <a:p>
            <a:r>
              <a:rPr lang="en-US" altLang="zh-CN" smtClean="0"/>
              <a:t>Flink watermarks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01800"/>
            <a:ext cx="8534400" cy="426296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/>
              <a:t>Watermarks</a:t>
            </a:r>
            <a:r>
              <a:rPr lang="zh-CN" altLang="en-US"/>
              <a:t>是什么？</a:t>
            </a:r>
            <a:endParaRPr lang="en-US" altLang="zh-CN"/>
          </a:p>
          <a:p>
            <a:pPr lvl="1"/>
            <a:r>
              <a:rPr lang="zh-CN" altLang="en-US"/>
              <a:t>时间</a:t>
            </a:r>
            <a:r>
              <a:rPr lang="zh-CN" altLang="en-US" smtClean="0"/>
              <a:t>戳</a:t>
            </a:r>
            <a:endParaRPr lang="en-US" altLang="zh-CN" smtClean="0"/>
          </a:p>
          <a:p>
            <a:r>
              <a:rPr lang="en-US" altLang="zh-CN" smtClean="0"/>
              <a:t>Periodic Watermarks</a:t>
            </a:r>
          </a:p>
          <a:p>
            <a:pPr lvl="1"/>
            <a:r>
              <a:rPr lang="zh-CN" altLang="en-US" smtClean="0"/>
              <a:t>周期性的触发</a:t>
            </a:r>
            <a:r>
              <a:rPr lang="en-US" altLang="zh-CN" smtClean="0"/>
              <a:t>watermark</a:t>
            </a:r>
            <a:r>
              <a:rPr lang="zh-CN" altLang="en-US" smtClean="0"/>
              <a:t>的生成和发送</a:t>
            </a:r>
            <a:endParaRPr lang="en-US" altLang="zh-CN" smtClean="0"/>
          </a:p>
          <a:p>
            <a:pPr lvl="1"/>
            <a:r>
              <a:rPr lang="zh-CN" altLang="en-US" smtClean="0"/>
              <a:t>默认是</a:t>
            </a:r>
            <a:r>
              <a:rPr lang="en-US" altLang="zh-CN" smtClean="0"/>
              <a:t>100ms</a:t>
            </a:r>
            <a:r>
              <a:rPr lang="zh-CN" altLang="en-US" smtClean="0"/>
              <a:t>，时间间隔由</a:t>
            </a:r>
            <a:r>
              <a:rPr lang="en-US" altLang="zh-CN" smtClean="0"/>
              <a:t>ExecutionConfig.setAutoWatermarkInterval</a:t>
            </a:r>
          </a:p>
          <a:p>
            <a:pPr lvl="1"/>
            <a:r>
              <a:rPr lang="zh-CN" altLang="en-US" smtClean="0"/>
              <a:t>可以</a:t>
            </a:r>
            <a:r>
              <a:rPr lang="zh-CN" altLang="en-US"/>
              <a:t>定义一个最大允许乱序的</a:t>
            </a:r>
            <a:r>
              <a:rPr lang="zh-CN" altLang="en-US" smtClean="0"/>
              <a:t>时间</a:t>
            </a:r>
            <a:endParaRPr lang="en-US" altLang="zh-CN" smtClean="0"/>
          </a:p>
          <a:p>
            <a:pPr lvl="1"/>
            <a:r>
              <a:rPr lang="zh-CN" altLang="en-US"/>
              <a:t>实现</a:t>
            </a:r>
            <a:r>
              <a:rPr lang="en-US" altLang="zh-CN"/>
              <a:t>AssignerWithPeriodicWatermarks</a:t>
            </a:r>
            <a:r>
              <a:rPr lang="zh-CN" altLang="en-US"/>
              <a:t>接口</a:t>
            </a:r>
            <a:endParaRPr lang="en-US" altLang="zh-CN" smtClean="0"/>
          </a:p>
          <a:p>
            <a:r>
              <a:rPr lang="en-US" altLang="zh-CN" smtClean="0"/>
              <a:t>Punctuated Watermarks</a:t>
            </a:r>
          </a:p>
          <a:p>
            <a:pPr lvl="1"/>
            <a:r>
              <a:rPr lang="zh-CN" altLang="en-US"/>
              <a:t>基于某些事件触发</a:t>
            </a:r>
            <a:r>
              <a:rPr lang="en-US" altLang="zh-CN"/>
              <a:t>watermark</a:t>
            </a:r>
            <a:r>
              <a:rPr lang="zh-CN" altLang="en-US"/>
              <a:t>的生成和</a:t>
            </a:r>
            <a:r>
              <a:rPr lang="zh-CN" altLang="en-US" smtClean="0"/>
              <a:t>发送</a:t>
            </a:r>
            <a:endParaRPr lang="en-US" altLang="zh-CN" smtClean="0"/>
          </a:p>
          <a:p>
            <a:pPr lvl="1"/>
            <a:r>
              <a:rPr lang="zh-CN" altLang="en-US" smtClean="0"/>
              <a:t>基于事件向流里注入一个</a:t>
            </a:r>
            <a:r>
              <a:rPr lang="en-US" altLang="zh-CN" smtClean="0"/>
              <a:t>WATERMARK</a:t>
            </a:r>
          </a:p>
          <a:p>
            <a:pPr lvl="1"/>
            <a:r>
              <a:rPr lang="zh-CN" altLang="en-US" smtClean="0"/>
              <a:t>实现</a:t>
            </a:r>
            <a:r>
              <a:rPr lang="en-US" altLang="zh-CN" smtClean="0"/>
              <a:t>AssignerWithPunctuatedWatermarks</a:t>
            </a:r>
            <a:r>
              <a:rPr lang="zh-CN" altLang="en-US" smtClean="0"/>
              <a:t>接口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00" y="1493837"/>
            <a:ext cx="71628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4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533401"/>
            <a:ext cx="8534400" cy="787400"/>
          </a:xfrm>
        </p:spPr>
        <p:txBody>
          <a:bodyPr>
            <a:normAutofit/>
          </a:bodyPr>
          <a:lstStyle/>
          <a:p>
            <a:r>
              <a:rPr lang="en-US" altLang="zh-CN" smtClean="0"/>
              <a:t>Flink watermarks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473200"/>
            <a:ext cx="8763000" cy="5019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2" y="1495426"/>
            <a:ext cx="8829675" cy="5210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12" y="1495426"/>
            <a:ext cx="7381875" cy="52101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12" y="2624138"/>
            <a:ext cx="99822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6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533401"/>
            <a:ext cx="8534400" cy="787400"/>
          </a:xfrm>
        </p:spPr>
        <p:txBody>
          <a:bodyPr>
            <a:normAutofit/>
          </a:bodyPr>
          <a:lstStyle/>
          <a:p>
            <a:r>
              <a:rPr lang="en-US" altLang="zh-CN" smtClean="0"/>
              <a:t>Flink triggers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01800"/>
            <a:ext cx="8534400" cy="4262967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/>
              <a:t>trigger </a:t>
            </a:r>
            <a:r>
              <a:rPr lang="en-US" altLang="zh-CN" smtClean="0"/>
              <a:t>interface</a:t>
            </a:r>
          </a:p>
          <a:p>
            <a:pPr lvl="1"/>
            <a:r>
              <a:rPr lang="en-US" altLang="zh-CN"/>
              <a:t>The onElement() </a:t>
            </a:r>
            <a:endParaRPr lang="en-US" altLang="zh-CN" smtClean="0"/>
          </a:p>
          <a:p>
            <a:pPr lvl="1"/>
            <a:r>
              <a:rPr lang="en-US" altLang="zh-CN" smtClean="0"/>
              <a:t>The </a:t>
            </a:r>
            <a:r>
              <a:rPr lang="en-US" altLang="zh-CN"/>
              <a:t>onEventTime() </a:t>
            </a:r>
            <a:endParaRPr lang="en-US" altLang="zh-CN" smtClean="0"/>
          </a:p>
          <a:p>
            <a:pPr lvl="1"/>
            <a:r>
              <a:rPr lang="en-US" altLang="zh-CN" smtClean="0"/>
              <a:t>The </a:t>
            </a:r>
            <a:r>
              <a:rPr lang="en-US" altLang="zh-CN"/>
              <a:t>onProcessingTime() </a:t>
            </a:r>
            <a:endParaRPr lang="en-US" altLang="zh-CN" smtClean="0"/>
          </a:p>
          <a:p>
            <a:pPr lvl="1"/>
            <a:r>
              <a:rPr lang="en-US" altLang="zh-CN" smtClean="0"/>
              <a:t>The </a:t>
            </a:r>
            <a:r>
              <a:rPr lang="en-US" altLang="zh-CN"/>
              <a:t>onMerge() </a:t>
            </a:r>
            <a:endParaRPr lang="en-US" altLang="zh-CN" smtClean="0"/>
          </a:p>
          <a:p>
            <a:pPr lvl="1"/>
            <a:r>
              <a:rPr lang="en-US" altLang="zh-CN" smtClean="0"/>
              <a:t>Finally </a:t>
            </a:r>
            <a:r>
              <a:rPr lang="en-US" altLang="zh-CN"/>
              <a:t>the clear</a:t>
            </a:r>
            <a:r>
              <a:rPr lang="en-US" altLang="zh-CN" smtClean="0"/>
              <a:t>()</a:t>
            </a:r>
          </a:p>
          <a:p>
            <a:r>
              <a:rPr lang="en-US" altLang="zh-CN"/>
              <a:t>action </a:t>
            </a:r>
            <a:endParaRPr lang="en-US" altLang="zh-CN" smtClean="0"/>
          </a:p>
          <a:p>
            <a:pPr lvl="1"/>
            <a:r>
              <a:rPr lang="en-US" altLang="zh-CN" smtClean="0"/>
              <a:t>CONTINUE</a:t>
            </a:r>
            <a:endParaRPr lang="en-US" altLang="zh-CN"/>
          </a:p>
          <a:p>
            <a:pPr lvl="1"/>
            <a:r>
              <a:rPr lang="en-US" altLang="zh-CN" smtClean="0"/>
              <a:t>FIRE</a:t>
            </a:r>
          </a:p>
          <a:p>
            <a:pPr lvl="1"/>
            <a:r>
              <a:rPr lang="en-US" altLang="zh-CN" smtClean="0"/>
              <a:t>PURGE</a:t>
            </a:r>
            <a:endParaRPr lang="en-US" altLang="zh-CN"/>
          </a:p>
          <a:p>
            <a:pPr lvl="1"/>
            <a:r>
              <a:rPr lang="en-US" altLang="zh-CN" smtClean="0"/>
              <a:t>FIRE_AND_PURGE</a:t>
            </a:r>
          </a:p>
          <a:p>
            <a:r>
              <a:rPr lang="en-US" altLang="zh-CN"/>
              <a:t>Default Triggers of WindowAssigners</a:t>
            </a:r>
          </a:p>
          <a:p>
            <a:pPr lvl="1"/>
            <a:r>
              <a:rPr lang="en-US" altLang="zh-CN" smtClean="0"/>
              <a:t>GlobalWindow -&gt; </a:t>
            </a:r>
            <a:r>
              <a:rPr lang="en-US" altLang="zh-CN"/>
              <a:t>NeverTrigger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62" y="2333095"/>
            <a:ext cx="9210675" cy="3000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050" y="2040467"/>
            <a:ext cx="75819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3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2" y="533401"/>
            <a:ext cx="8534400" cy="787400"/>
          </a:xfrm>
        </p:spPr>
        <p:txBody>
          <a:bodyPr>
            <a:normAutofit/>
          </a:bodyPr>
          <a:lstStyle/>
          <a:p>
            <a:r>
              <a:rPr lang="en-US" altLang="zh-CN" smtClean="0"/>
              <a:t>Flink triggers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2" y="1701800"/>
            <a:ext cx="8534400" cy="4262967"/>
          </a:xfrm>
        </p:spPr>
        <p:txBody>
          <a:bodyPr>
            <a:normAutofit/>
          </a:bodyPr>
          <a:lstStyle/>
          <a:p>
            <a:r>
              <a:rPr lang="en-US" altLang="zh-CN" smtClean="0"/>
              <a:t>countTrigger</a:t>
            </a:r>
          </a:p>
          <a:p>
            <a:r>
              <a:rPr lang="en-US" altLang="zh-CN" smtClean="0"/>
              <a:t>DeltaTrigger</a:t>
            </a:r>
          </a:p>
          <a:p>
            <a:r>
              <a:rPr lang="en-US" altLang="zh-CN"/>
              <a:t>EventTimeTrigger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187" y="1228195"/>
            <a:ext cx="8429625" cy="5210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187" y="1190095"/>
            <a:ext cx="7953375" cy="5248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111" y="1609194"/>
            <a:ext cx="91535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6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切片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74694</TotalTime>
  <Words>501</Words>
  <Application>Microsoft Office PowerPoint</Application>
  <PresentationFormat>宽屏</PresentationFormat>
  <Paragraphs>127</Paragraphs>
  <Slides>17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宋体</vt:lpstr>
      <vt:lpstr>幼圆</vt:lpstr>
      <vt:lpstr>Calibri</vt:lpstr>
      <vt:lpstr>Century Gothic</vt:lpstr>
      <vt:lpstr>Wingdings 3</vt:lpstr>
      <vt:lpstr>切片</vt:lpstr>
      <vt:lpstr>包装程序外壳对象</vt:lpstr>
      <vt:lpstr>Understand flink concepts</vt:lpstr>
      <vt:lpstr>Flink</vt:lpstr>
      <vt:lpstr>Flink Programming Model</vt:lpstr>
      <vt:lpstr>Flink Distributed Runtime Environment</vt:lpstr>
      <vt:lpstr>Flink Distributed Runtime Environment</vt:lpstr>
      <vt:lpstr>Flink watermarks</vt:lpstr>
      <vt:lpstr>Flink watermarks</vt:lpstr>
      <vt:lpstr>Flink triggers</vt:lpstr>
      <vt:lpstr>Flink triggers</vt:lpstr>
      <vt:lpstr>Flink Evictors</vt:lpstr>
      <vt:lpstr>Flink Allowed Lateness</vt:lpstr>
      <vt:lpstr>Flink State &amp; Fault Tolerance</vt:lpstr>
      <vt:lpstr>Anatomy of a Flink Program</vt:lpstr>
      <vt:lpstr>Flink hello world analysis</vt:lpstr>
      <vt:lpstr>Flink training</vt:lpstr>
      <vt:lpstr>Links</vt:lpstr>
      <vt:lpstr>END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20180307</dc:creator>
  <cp:lastModifiedBy>20180307</cp:lastModifiedBy>
  <cp:revision>243</cp:revision>
  <dcterms:created xsi:type="dcterms:W3CDTF">2019-01-08T02:10:17Z</dcterms:created>
  <dcterms:modified xsi:type="dcterms:W3CDTF">2019-05-05T03:08:50Z</dcterms:modified>
</cp:coreProperties>
</file>